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20" r:id="rId3"/>
    <p:sldId id="321" r:id="rId4"/>
    <p:sldId id="322" r:id="rId5"/>
    <p:sldId id="277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287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258" r:id="rId23"/>
    <p:sldId id="259" r:id="rId24"/>
    <p:sldId id="260" r:id="rId25"/>
    <p:sldId id="261" r:id="rId26"/>
    <p:sldId id="309" r:id="rId27"/>
    <p:sldId id="278" r:id="rId28"/>
    <p:sldId id="279" r:id="rId29"/>
    <p:sldId id="280" r:id="rId30"/>
    <p:sldId id="28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83" r:id="rId44"/>
    <p:sldId id="294" r:id="rId45"/>
    <p:sldId id="285" r:id="rId46"/>
    <p:sldId id="288" r:id="rId47"/>
    <p:sldId id="289" r:id="rId48"/>
    <p:sldId id="290" r:id="rId49"/>
    <p:sldId id="291" r:id="rId50"/>
    <p:sldId id="293" r:id="rId51"/>
    <p:sldId id="284" r:id="rId52"/>
    <p:sldId id="295" r:id="rId53"/>
    <p:sldId id="296" r:id="rId54"/>
    <p:sldId id="274" r:id="rId55"/>
    <p:sldId id="297" r:id="rId56"/>
    <p:sldId id="298" r:id="rId57"/>
    <p:sldId id="299" r:id="rId58"/>
    <p:sldId id="300" r:id="rId59"/>
    <p:sldId id="282" r:id="rId60"/>
    <p:sldId id="275" r:id="rId61"/>
    <p:sldId id="276" r:id="rId62"/>
    <p:sldId id="301" r:id="rId63"/>
    <p:sldId id="292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awseducate.com/signin/SiteLogi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8CBAD-80A1-4A67-932D-25FE663AA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873" y="945913"/>
            <a:ext cx="8637073" cy="2618554"/>
          </a:xfrm>
        </p:spPr>
        <p:txBody>
          <a:bodyPr>
            <a:normAutofit fontScale="90000"/>
          </a:bodyPr>
          <a:lstStyle/>
          <a:p>
            <a:r>
              <a:rPr lang="es-MX" sz="19900" dirty="0"/>
              <a:t>AWS</a:t>
            </a:r>
          </a:p>
        </p:txBody>
      </p:sp>
      <p:pic>
        <p:nvPicPr>
          <p:cNvPr id="5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D10AB77E-116C-44F0-B333-31C3EEBA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44" y="3736745"/>
            <a:ext cx="4449712" cy="162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875BF-2AF2-4CEE-82AA-F6836A18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S3 - Simple Storage </a:t>
            </a:r>
            <a:r>
              <a:rPr lang="es-MX" dirty="0" err="1"/>
              <a:t>Service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3AE0AF-2C7C-45A6-B81C-0243041E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4" y="1431236"/>
            <a:ext cx="11940209" cy="4638260"/>
          </a:xfrm>
        </p:spPr>
        <p:txBody>
          <a:bodyPr/>
          <a:lstStyle/>
          <a:p>
            <a:r>
              <a:rPr lang="es-MX" dirty="0"/>
              <a:t>Se selecciona el nombre del </a:t>
            </a:r>
            <a:r>
              <a:rPr lang="es-MX" dirty="0" err="1"/>
              <a:t>bucket</a:t>
            </a:r>
            <a:r>
              <a:rPr lang="es-MX" dirty="0"/>
              <a:t> al que se cargarán el objeto y luego </a:t>
            </a:r>
            <a:r>
              <a:rPr lang="es-MX" dirty="0" err="1"/>
              <a:t>upload</a:t>
            </a:r>
            <a:r>
              <a:rPr lang="es-MX" dirty="0"/>
              <a:t>.</a:t>
            </a:r>
          </a:p>
          <a:p>
            <a:endParaRPr lang="es-MX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524FFF4-6090-44F2-AE84-8C17D6045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21" y="2025840"/>
            <a:ext cx="3914286" cy="1904762"/>
          </a:xfrm>
          <a:prstGeom prst="rect">
            <a:avLst/>
          </a:prstGeom>
        </p:spPr>
      </p:pic>
      <p:pic>
        <p:nvPicPr>
          <p:cNvPr id="7" name="Imagen 6" descr="Imagen que contiene pelota&#10;&#10;Descripción generada automáticamente">
            <a:extLst>
              <a:ext uri="{FF2B5EF4-FFF2-40B4-BE49-F238E27FC236}">
                <a16:creationId xmlns:a16="http://schemas.microsoft.com/office/drawing/2014/main" id="{61F2A404-CEF1-4792-88AF-6D5DD6C0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1" y="4882636"/>
            <a:ext cx="3238095" cy="657143"/>
          </a:xfrm>
          <a:prstGeom prst="rect">
            <a:avLst/>
          </a:prstGeom>
        </p:spPr>
      </p:pic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A37DDA4-5DA8-4A2C-BE29-ABE38BF0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840" y="2025840"/>
            <a:ext cx="5573896" cy="194119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0BF2CAD-E356-470E-85B5-02515D6ED5A3}"/>
              </a:ext>
            </a:extLst>
          </p:cNvPr>
          <p:cNvSpPr txBox="1"/>
          <p:nvPr/>
        </p:nvSpPr>
        <p:spPr>
          <a:xfrm>
            <a:off x="106017" y="2411896"/>
            <a:ext cx="5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E5AC232-7FE8-432B-843C-A86C61279D51}"/>
              </a:ext>
            </a:extLst>
          </p:cNvPr>
          <p:cNvSpPr txBox="1"/>
          <p:nvPr/>
        </p:nvSpPr>
        <p:spPr>
          <a:xfrm>
            <a:off x="5341593" y="2480471"/>
            <a:ext cx="5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3171D68-E89E-4026-95F7-CCEBDB42283A}"/>
              </a:ext>
            </a:extLst>
          </p:cNvPr>
          <p:cNvSpPr txBox="1"/>
          <p:nvPr/>
        </p:nvSpPr>
        <p:spPr>
          <a:xfrm>
            <a:off x="73747" y="5020738"/>
            <a:ext cx="5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8544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70635-43BE-44BD-B8D6-05C0C5BD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S3 - Simple Storage </a:t>
            </a:r>
            <a:r>
              <a:rPr lang="es-MX" dirty="0" err="1"/>
              <a:t>Service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AFC800-40E1-49C3-A120-97EC3586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1550504"/>
            <a:ext cx="11926957" cy="4354172"/>
          </a:xfrm>
        </p:spPr>
        <p:txBody>
          <a:bodyPr/>
          <a:lstStyle/>
          <a:p>
            <a:r>
              <a:rPr lang="es-MX" dirty="0"/>
              <a:t>Para eliminar un </a:t>
            </a:r>
            <a:r>
              <a:rPr lang="es-MX" dirty="0" err="1"/>
              <a:t>bucket</a:t>
            </a:r>
            <a:r>
              <a:rPr lang="es-MX" dirty="0"/>
              <a:t> se selecciona el </a:t>
            </a:r>
            <a:r>
              <a:rPr lang="es-MX" dirty="0" err="1"/>
              <a:t>bucket</a:t>
            </a:r>
            <a:r>
              <a:rPr lang="es-MX" dirty="0"/>
              <a:t> a eliminar y se da en </a:t>
            </a:r>
            <a:r>
              <a:rPr lang="es-MX" dirty="0" err="1"/>
              <a:t>Delete</a:t>
            </a:r>
            <a:endParaRPr lang="es-MX" dirty="0"/>
          </a:p>
          <a:p>
            <a:endParaRPr lang="es-MX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273F5C4-A364-437E-969C-17F87074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36" y="3229808"/>
            <a:ext cx="3961905" cy="1447619"/>
          </a:xfrm>
          <a:prstGeom prst="rect">
            <a:avLst/>
          </a:prstGeom>
        </p:spPr>
      </p:pic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1998C5A-20DA-439D-936E-A8360152E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532" y="2019540"/>
            <a:ext cx="5443512" cy="407278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A4D3812-6CAE-4BD8-AF47-06C8DBEAA201}"/>
              </a:ext>
            </a:extLst>
          </p:cNvPr>
          <p:cNvSpPr txBox="1"/>
          <p:nvPr/>
        </p:nvSpPr>
        <p:spPr>
          <a:xfrm>
            <a:off x="84634" y="3686601"/>
            <a:ext cx="5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999F777-303A-41E5-B77D-E4E2540925B9}"/>
              </a:ext>
            </a:extLst>
          </p:cNvPr>
          <p:cNvSpPr txBox="1"/>
          <p:nvPr/>
        </p:nvSpPr>
        <p:spPr>
          <a:xfrm>
            <a:off x="4945434" y="3810340"/>
            <a:ext cx="5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6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8F4BE-8825-4285-A9AF-443B37EB7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AWS Lambda</a:t>
            </a:r>
          </a:p>
        </p:txBody>
      </p:sp>
    </p:spTree>
    <p:extLst>
      <p:ext uri="{BB962C8B-B14F-4D97-AF65-F5344CB8AC3E}">
        <p14:creationId xmlns:p14="http://schemas.microsoft.com/office/powerpoint/2010/main" val="2860005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6CC46-66A7-41EB-AA7D-F3D5D5BD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03" y="1142988"/>
            <a:ext cx="4803544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¿</a:t>
            </a:r>
            <a:r>
              <a:rPr lang="en-US" sz="3300" b="0" i="0" kern="1200" cap="all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Qué</a:t>
            </a:r>
            <a:r>
              <a:rPr lang="en-US" sz="33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Son las </a:t>
            </a:r>
            <a:r>
              <a:rPr lang="en-US" sz="3300" b="0" i="0" kern="1200" cap="all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funciones</a:t>
            </a:r>
            <a:r>
              <a:rPr lang="en-US" sz="33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lambda?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D6020-499D-4111-A633-7027B6069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03" y="3444301"/>
            <a:ext cx="4301318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b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 </a:t>
            </a:r>
            <a:r>
              <a:rPr lang="en-US" b="0" kern="1200" cap="all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</a:t>
            </a:r>
            <a:r>
              <a:rPr lang="en-US" b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b="0" kern="1200" cap="all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b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0" kern="1200" cap="all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b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0" kern="1200" cap="all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b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 la </a:t>
            </a:r>
            <a:r>
              <a:rPr lang="en-US" b="0" kern="1200" cap="all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ocurrencia</a:t>
            </a:r>
            <a:r>
              <a:rPr lang="en-US" b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b="0" kern="1200" cap="all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</a:t>
            </a:r>
            <a:r>
              <a:rPr lang="en-US" b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25" name="Imagen 24" descr="Imagen que contiene señal&#10;&#10;Descripción generada automáticamente">
            <a:extLst>
              <a:ext uri="{FF2B5EF4-FFF2-40B4-BE49-F238E27FC236}">
                <a16:creationId xmlns:a16="http://schemas.microsoft.com/office/drawing/2014/main" id="{0142E75E-EE29-4684-81A2-FB6E37AD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345" y="1355003"/>
            <a:ext cx="1815180" cy="18151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CFDC5E-6141-4A2D-A753-38CBE1676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118" y="936926"/>
            <a:ext cx="2491907" cy="24919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20DA4E-A611-45F0-A18F-C9997C36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336" y="1247694"/>
            <a:ext cx="6251328" cy="3993903"/>
          </a:xfrm>
          <a:prstGeom prst="rect">
            <a:avLst/>
          </a:prstGeom>
        </p:spPr>
      </p:pic>
      <p:pic>
        <p:nvPicPr>
          <p:cNvPr id="17" name="Imagen 16" descr="Imagen que contiene reloj&#10;&#10;Descripción generada automáticamente">
            <a:extLst>
              <a:ext uri="{FF2B5EF4-FFF2-40B4-BE49-F238E27FC236}">
                <a16:creationId xmlns:a16="http://schemas.microsoft.com/office/drawing/2014/main" id="{25D8AD4C-19F3-4819-949C-FFB71AEB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96" y="3977868"/>
            <a:ext cx="1544982" cy="1544982"/>
          </a:xfrm>
          <a:prstGeom prst="rect">
            <a:avLst/>
          </a:prstGeom>
        </p:spPr>
      </p:pic>
      <p:pic>
        <p:nvPicPr>
          <p:cNvPr id="33" name="Imagen 32" descr="Imagen que contiene dibujo, alimentos, camiseta&#10;&#10;Descripción generada automáticamente">
            <a:extLst>
              <a:ext uri="{FF2B5EF4-FFF2-40B4-BE49-F238E27FC236}">
                <a16:creationId xmlns:a16="http://schemas.microsoft.com/office/drawing/2014/main" id="{D1ACFD61-FE3C-41BB-8AAA-C6082E6C0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6940" y="3715146"/>
            <a:ext cx="1913609" cy="19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8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50BB0-B6B5-4889-9C9A-A746DA2B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38C489-CBFA-4D96-B425-ACF28F86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Arquitectura dirigida a eventos/ flujo de datos: Solo se ejecuta cuando es necesario.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Escalabilidad: Se ejecuta un lambda por cada evento.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AWS </a:t>
            </a:r>
            <a:r>
              <a:rPr lang="es-MX" dirty="0" err="1"/>
              <a:t>Serverless</a:t>
            </a:r>
            <a:r>
              <a:rPr lang="es-MX" dirty="0"/>
              <a:t> </a:t>
            </a:r>
            <a:r>
              <a:rPr lang="es-MX" dirty="0" err="1"/>
              <a:t>Applicaction</a:t>
            </a:r>
            <a:r>
              <a:rPr lang="es-MX" dirty="0"/>
              <a:t> </a:t>
            </a:r>
            <a:r>
              <a:rPr lang="es-MX" dirty="0" err="1"/>
              <a:t>Movile</a:t>
            </a:r>
            <a:r>
              <a:rPr lang="es-MX" dirty="0"/>
              <a:t> ( AWS SAM): No son necesarios los costos relacionados con la administración de servidores.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Se paga solo por lo que se usa: El precio varia de acuerdo a la memoria reservada y a los milisegundos de ejecución.</a:t>
            </a:r>
          </a:p>
        </p:txBody>
      </p:sp>
    </p:spTree>
    <p:extLst>
      <p:ext uri="{BB962C8B-B14F-4D97-AF65-F5344CB8AC3E}">
        <p14:creationId xmlns:p14="http://schemas.microsoft.com/office/powerpoint/2010/main" val="254650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4B484-0AD9-4852-B456-6358442F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Funcionamiento</a:t>
            </a:r>
          </a:p>
        </p:txBody>
      </p:sp>
      <p:pic>
        <p:nvPicPr>
          <p:cNvPr id="5" name="Marcador de contenido 4" descr="Imagen que contiene negro, monitor, blanco, camión&#10;&#10;Descripción generada automáticamente">
            <a:extLst>
              <a:ext uri="{FF2B5EF4-FFF2-40B4-BE49-F238E27FC236}">
                <a16:creationId xmlns:a16="http://schemas.microsoft.com/office/drawing/2014/main" id="{DAC9A003-9988-493A-A963-C96D2CFE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435" y="967039"/>
            <a:ext cx="11185108" cy="32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0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B1BB8-80B0-442B-AB50-3BFE3804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7861AE9-61F6-4429-9D87-D393DB37C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3754"/>
            <a:ext cx="5153891" cy="1777204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AF9C762-D483-4549-AC54-C8C39A396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754" y="2589263"/>
            <a:ext cx="4200922" cy="2683921"/>
          </a:xfrm>
          <a:prstGeom prst="rect">
            <a:avLst/>
          </a:prstGeom>
        </p:spPr>
      </p:pic>
      <p:pic>
        <p:nvPicPr>
          <p:cNvPr id="8" name="Imagen 7" descr="Imagen que contiene pájaro&#10;&#10;Descripción generada automáticamente">
            <a:extLst>
              <a:ext uri="{FF2B5EF4-FFF2-40B4-BE49-F238E27FC236}">
                <a16:creationId xmlns:a16="http://schemas.microsoft.com/office/drawing/2014/main" id="{1C87F189-87EC-4BA8-8999-3E4C5FCEF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949" y="3630958"/>
            <a:ext cx="1642226" cy="16422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AFB90F9-BF52-4980-9C85-879283141985}"/>
              </a:ext>
            </a:extLst>
          </p:cNvPr>
          <p:cNvSpPr txBox="1"/>
          <p:nvPr/>
        </p:nvSpPr>
        <p:spPr>
          <a:xfrm>
            <a:off x="1758984" y="3446292"/>
            <a:ext cx="204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Archivos CSV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0BBF08-251B-4B82-9328-7B569DB476AC}"/>
              </a:ext>
            </a:extLst>
          </p:cNvPr>
          <p:cNvSpPr txBox="1"/>
          <p:nvPr/>
        </p:nvSpPr>
        <p:spPr>
          <a:xfrm>
            <a:off x="9228674" y="5334288"/>
            <a:ext cx="204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SQL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80852984-C772-4E7F-B414-9C42CE266D0C}"/>
              </a:ext>
            </a:extLst>
          </p:cNvPr>
          <p:cNvCxnSpPr/>
          <p:nvPr/>
        </p:nvCxnSpPr>
        <p:spPr>
          <a:xfrm>
            <a:off x="3313043" y="3101009"/>
            <a:ext cx="1840848" cy="714615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BDBFD8F4-8BEF-4422-ACF8-E916514B4540}"/>
              </a:ext>
            </a:extLst>
          </p:cNvPr>
          <p:cNvCxnSpPr>
            <a:cxnSpLocks/>
          </p:cNvCxnSpPr>
          <p:nvPr/>
        </p:nvCxnSpPr>
        <p:spPr>
          <a:xfrm>
            <a:off x="7287639" y="3815623"/>
            <a:ext cx="1769702" cy="809386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38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EED98-746C-4F0F-A80F-26F75E69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Limitaciones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CB8527E-1C71-40BB-B490-34F2866469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30270" y="2002559"/>
          <a:ext cx="10390506" cy="3167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5253">
                  <a:extLst>
                    <a:ext uri="{9D8B030D-6E8A-4147-A177-3AD203B41FA5}">
                      <a16:colId xmlns:a16="http://schemas.microsoft.com/office/drawing/2014/main" val="63963841"/>
                    </a:ext>
                  </a:extLst>
                </a:gridCol>
                <a:gridCol w="5195253">
                  <a:extLst>
                    <a:ext uri="{9D8B030D-6E8A-4147-A177-3AD203B41FA5}">
                      <a16:colId xmlns:a16="http://schemas.microsoft.com/office/drawing/2014/main" val="1129966895"/>
                    </a:ext>
                  </a:extLst>
                </a:gridCol>
              </a:tblGrid>
              <a:tr h="558145">
                <a:tc>
                  <a:txBody>
                    <a:bodyPr/>
                    <a:lstStyle/>
                    <a:p>
                      <a:r>
                        <a:rPr lang="es-MX" sz="2400" dirty="0"/>
                        <a:t>Memoria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Mínima de 12 MB y Máxima de 3008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656825"/>
                  </a:ext>
                </a:extLst>
              </a:tr>
              <a:tr h="558145">
                <a:tc>
                  <a:txBody>
                    <a:bodyPr/>
                    <a:lstStyle/>
                    <a:p>
                      <a:r>
                        <a:rPr lang="es-MX" sz="2400" dirty="0"/>
                        <a:t>Espacio en el </a:t>
                      </a:r>
                      <a:r>
                        <a:rPr lang="es-MX" sz="2400" dirty="0" err="1"/>
                        <a:t>filesystem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512MB en el directorio /</a:t>
                      </a:r>
                      <a:r>
                        <a:rPr lang="es-MX" sz="2400" dirty="0" err="1"/>
                        <a:t>tmp</a:t>
                      </a:r>
                      <a:r>
                        <a:rPr lang="es-MX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73810"/>
                  </a:ext>
                </a:extLst>
              </a:tr>
              <a:tr h="558145">
                <a:tc>
                  <a:txBody>
                    <a:bodyPr/>
                    <a:lstStyle/>
                    <a:p>
                      <a:r>
                        <a:rPr lang="es-MX" sz="2400" dirty="0"/>
                        <a:t>Duración de ejecución de procesos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15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821058"/>
                  </a:ext>
                </a:extLst>
              </a:tr>
              <a:tr h="963374">
                <a:tc>
                  <a:txBody>
                    <a:bodyPr/>
                    <a:lstStyle/>
                    <a:p>
                      <a:r>
                        <a:rPr lang="es-MX" sz="2400" dirty="0"/>
                        <a:t>Tamaño del paquete con la función lambda (zip/</a:t>
                      </a:r>
                      <a:r>
                        <a:rPr lang="es-MX" sz="2400" dirty="0" err="1"/>
                        <a:t>jar</a:t>
                      </a:r>
                      <a:r>
                        <a:rPr lang="es-MX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50 </a:t>
                      </a:r>
                      <a:r>
                        <a:rPr lang="es-MX" sz="2400" dirty="0" err="1"/>
                        <a:t>mb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94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944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116CB-04B7-4C6B-9CA1-69884425B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965701"/>
            <a:ext cx="9603275" cy="1049235"/>
          </a:xfrm>
        </p:spPr>
        <p:txBody>
          <a:bodyPr/>
          <a:lstStyle/>
          <a:p>
            <a:r>
              <a:rPr lang="es-MX" dirty="0"/>
              <a:t>Consola AWS Lambda</a:t>
            </a:r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9D6673D-6147-4385-82BF-4441BCA3D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62" y="1673618"/>
            <a:ext cx="10265192" cy="4904481"/>
          </a:xfrm>
        </p:spPr>
      </p:pic>
    </p:spTree>
    <p:extLst>
      <p:ext uri="{BB962C8B-B14F-4D97-AF65-F5344CB8AC3E}">
        <p14:creationId xmlns:p14="http://schemas.microsoft.com/office/powerpoint/2010/main" val="422965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A76FF-DB2E-48A3-8D8D-72519CD3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IDE para código</a:t>
            </a:r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F188E93-90D7-43B4-8226-5F1C7F825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741" y="1539830"/>
            <a:ext cx="10508949" cy="4338955"/>
          </a:xfrm>
        </p:spPr>
      </p:pic>
    </p:spTree>
    <p:extLst>
      <p:ext uri="{BB962C8B-B14F-4D97-AF65-F5344CB8AC3E}">
        <p14:creationId xmlns:p14="http://schemas.microsoft.com/office/powerpoint/2010/main" val="106945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0336C-4667-4D5B-94E8-F1D2C4AA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BC8832-EF19-423F-BD23-E2FDA5F73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¿Qué es Amazon Web </a:t>
            </a:r>
            <a:r>
              <a:rPr lang="es-MX" dirty="0" err="1"/>
              <a:t>Services</a:t>
            </a:r>
            <a:r>
              <a:rPr lang="es-MX" dirty="0"/>
              <a:t>?</a:t>
            </a:r>
          </a:p>
          <a:p>
            <a:r>
              <a:rPr lang="es-MX" dirty="0"/>
              <a:t>EC2</a:t>
            </a:r>
          </a:p>
          <a:p>
            <a:r>
              <a:rPr lang="es-MX" dirty="0"/>
              <a:t>S3</a:t>
            </a:r>
          </a:p>
          <a:p>
            <a:r>
              <a:rPr lang="es-MX" dirty="0"/>
              <a:t>Lambda</a:t>
            </a:r>
          </a:p>
          <a:p>
            <a:r>
              <a:rPr lang="es-MX" dirty="0"/>
              <a:t>¿Cómo crear una instancia de Amazon Web </a:t>
            </a:r>
            <a:r>
              <a:rPr lang="es-MX" dirty="0" err="1"/>
              <a:t>Services</a:t>
            </a:r>
            <a:r>
              <a:rPr lang="es-MX" dirty="0"/>
              <a:t>?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59252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4339D-37D5-4ABC-ABA5-7A22A2CC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D57E8D-F4BB-4547-82B4-8180AE5C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Procesamiento de datos</a:t>
            </a:r>
          </a:p>
          <a:p>
            <a:r>
              <a:rPr lang="es-MX" b="1" dirty="0"/>
              <a:t>Procesamiento de archivos en tiempo real</a:t>
            </a:r>
          </a:p>
          <a:p>
            <a:r>
              <a:rPr lang="es-MX" b="1" dirty="0"/>
              <a:t>Procesamiento de transmisiones en tiempo real</a:t>
            </a:r>
          </a:p>
          <a:p>
            <a:r>
              <a:rPr lang="es-MX" b="1" dirty="0"/>
              <a:t>Extracción, transformación y carga de datos</a:t>
            </a:r>
          </a:p>
          <a:p>
            <a:r>
              <a:rPr lang="es-MX" b="1" dirty="0"/>
              <a:t>Back-</a:t>
            </a:r>
            <a:r>
              <a:rPr lang="es-MX" b="1" dirty="0" err="1"/>
              <a:t>ends</a:t>
            </a:r>
            <a:endParaRPr lang="es-MX" b="1" dirty="0"/>
          </a:p>
          <a:p>
            <a:pPr marL="0" indent="0">
              <a:buNone/>
            </a:pPr>
            <a:endParaRPr lang="es-MX" b="1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6907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8F4BE-8825-4285-A9AF-443B37EB7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245" y="1868557"/>
            <a:ext cx="10533510" cy="1828800"/>
          </a:xfrm>
        </p:spPr>
        <p:txBody>
          <a:bodyPr>
            <a:normAutofit fontScale="90000"/>
          </a:bodyPr>
          <a:lstStyle/>
          <a:p>
            <a:r>
              <a:rPr lang="es-MX" dirty="0"/>
              <a:t>Creación de una instancia en AWS</a:t>
            </a:r>
          </a:p>
        </p:txBody>
      </p:sp>
    </p:spTree>
    <p:extLst>
      <p:ext uri="{BB962C8B-B14F-4D97-AF65-F5344CB8AC3E}">
        <p14:creationId xmlns:p14="http://schemas.microsoft.com/office/powerpoint/2010/main" val="261426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AE34B-7797-4C51-9146-94B40065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usarlo?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10C6D8-80BD-466A-B8AA-8C095C691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616765"/>
            <a:ext cx="9603275" cy="3849580"/>
          </a:xfrm>
        </p:spPr>
        <p:txBody>
          <a:bodyPr/>
          <a:lstStyle/>
          <a:p>
            <a:r>
              <a:rPr lang="es-MX" dirty="0"/>
              <a:t>1)</a:t>
            </a:r>
            <a:r>
              <a:rPr lang="es-ES" dirty="0"/>
              <a:t> Diríjase a la página oficial de Amazon Web </a:t>
            </a:r>
            <a:r>
              <a:rPr lang="es-ES" dirty="0" err="1"/>
              <a:t>Educate</a:t>
            </a:r>
            <a:r>
              <a:rPr lang="es-ES" dirty="0"/>
              <a:t>.</a:t>
            </a: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886C5D-34A9-471A-BC68-423A0E3DF66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3" t="13407" r="45497" b="51361"/>
          <a:stretch/>
        </p:blipFill>
        <p:spPr bwMode="auto">
          <a:xfrm>
            <a:off x="3047284" y="2265944"/>
            <a:ext cx="7686261" cy="320040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874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D43F3A-0C37-4ECC-B33C-FB396F165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84738"/>
            <a:ext cx="9603275" cy="4481607"/>
          </a:xfrm>
        </p:spPr>
        <p:txBody>
          <a:bodyPr/>
          <a:lstStyle/>
          <a:p>
            <a:r>
              <a:rPr lang="es-MX" dirty="0"/>
              <a:t>2) Registro en AWS / AWS </a:t>
            </a:r>
            <a:r>
              <a:rPr lang="es-MX" dirty="0" err="1"/>
              <a:t>Educate</a:t>
            </a: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AD34D5-EBA3-47CE-A022-3CDB2FA10157}"/>
              </a:ext>
            </a:extLst>
          </p:cNvPr>
          <p:cNvPicPr/>
          <p:nvPr/>
        </p:nvPicPr>
        <p:blipFill rotWithShape="1">
          <a:blip r:embed="rId2"/>
          <a:srcRect t="10601" b="49491"/>
          <a:stretch/>
        </p:blipFill>
        <p:spPr bwMode="auto">
          <a:xfrm>
            <a:off x="1130270" y="2144150"/>
            <a:ext cx="9931460" cy="281615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2239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651F0-DC31-464B-8110-EA5AE34EA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14400"/>
            <a:ext cx="9603275" cy="4551945"/>
          </a:xfrm>
        </p:spPr>
        <p:txBody>
          <a:bodyPr/>
          <a:lstStyle/>
          <a:p>
            <a:r>
              <a:rPr lang="es-MX" dirty="0"/>
              <a:t>2.1) </a:t>
            </a:r>
            <a:r>
              <a:rPr lang="es-ES" dirty="0"/>
              <a:t>Cuenta AWS-</a:t>
            </a:r>
            <a:r>
              <a:rPr lang="es-ES" dirty="0" err="1"/>
              <a:t>Educate</a:t>
            </a:r>
            <a:endParaRPr lang="es-ES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A36ED6-CB51-437A-934C-F1A1104412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1" t="12471" r="16085" b="9582"/>
          <a:stretch/>
        </p:blipFill>
        <p:spPr bwMode="auto">
          <a:xfrm>
            <a:off x="1861624" y="1391655"/>
            <a:ext cx="8468751" cy="442533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8213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CE21E2-1ACD-463D-BD0F-2660D59A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055077"/>
            <a:ext cx="9603275" cy="4411268"/>
          </a:xfrm>
        </p:spPr>
        <p:txBody>
          <a:bodyPr/>
          <a:lstStyle/>
          <a:p>
            <a:r>
              <a:rPr lang="es-MX" dirty="0"/>
              <a:t>2.2) Estudiante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87EA55-93D1-4EF2-A7B8-D3529B24A09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7" t="31673" r="51793" b="27977"/>
          <a:stretch/>
        </p:blipFill>
        <p:spPr bwMode="auto">
          <a:xfrm>
            <a:off x="2743199" y="1645920"/>
            <a:ext cx="6105379" cy="4030393"/>
          </a:xfrm>
          <a:prstGeom prst="rect">
            <a:avLst/>
          </a:prstGeom>
          <a:ln w="9525" cap="flat" cmpd="sng" algn="ctr">
            <a:solidFill>
              <a:srgbClr val="2C2C2C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6348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0E277-42B4-48CB-AEB8-F615F395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 los comandos y link que se estarán usando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6AC54-E1E3-4DBA-BDBF-2DDCDB36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4800" dirty="0"/>
              <a:t>184.72.193.210</a:t>
            </a:r>
          </a:p>
        </p:txBody>
      </p:sp>
    </p:spTree>
    <p:extLst>
      <p:ext uri="{BB962C8B-B14F-4D97-AF65-F5344CB8AC3E}">
        <p14:creationId xmlns:p14="http://schemas.microsoft.com/office/powerpoint/2010/main" val="3427604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DDDC7-2014-433A-A0DB-52A3EC1E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/>
          <a:lstStyle/>
          <a:p>
            <a:r>
              <a:rPr lang="es-MX" dirty="0"/>
              <a:t>Log in para la cuenta estudiante: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131935-9BAC-4955-9ABD-1E1635DA2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4441855" cy="3294576"/>
          </a:xfrm>
        </p:spPr>
        <p:txBody>
          <a:bodyPr/>
          <a:lstStyle/>
          <a:p>
            <a:r>
              <a:rPr lang="es-MX" dirty="0">
                <a:hlinkClick r:id="rId2"/>
              </a:rPr>
              <a:t>https://www.awseducate.com/signin/SiteLogin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BB2F97-46A9-4D36-BD6A-0414D67D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412" y="1860246"/>
            <a:ext cx="4631318" cy="41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59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D7E7F-2740-46CB-BAFA-2CCF946C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AWS </a:t>
            </a:r>
            <a:r>
              <a:rPr lang="es-MX" dirty="0" err="1"/>
              <a:t>Account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1BD945-6324-4DFA-829B-CD13989AE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18" y="1560866"/>
            <a:ext cx="9603275" cy="3294576"/>
          </a:xfrm>
        </p:spPr>
        <p:txBody>
          <a:bodyPr/>
          <a:lstStyle/>
          <a:p>
            <a:r>
              <a:rPr lang="es-MX" dirty="0"/>
              <a:t>Con tu cuenta se puede acceder a varios recursos y servicios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624E54-D55B-472A-AAE7-7967B7CE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1" y="2157412"/>
            <a:ext cx="9993112" cy="40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24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B692C-647C-43A2-86AE-F2D0DCBB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Click</a:t>
            </a:r>
            <a:r>
              <a:rPr lang="es-MX" dirty="0"/>
              <a:t> en AWS </a:t>
            </a:r>
            <a:r>
              <a:rPr lang="es-MX" dirty="0" err="1"/>
              <a:t>Educate</a:t>
            </a:r>
            <a:r>
              <a:rPr lang="es-MX" dirty="0"/>
              <a:t> Starter </a:t>
            </a:r>
            <a:r>
              <a:rPr lang="es-MX" dirty="0" err="1"/>
              <a:t>Account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B40D68-0C04-4ADB-8C9E-BEBE72152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9"/>
            <a:ext cx="2413030" cy="3294576"/>
          </a:xfrm>
        </p:spPr>
        <p:txBody>
          <a:bodyPr/>
          <a:lstStyle/>
          <a:p>
            <a:r>
              <a:rPr lang="es-MX" dirty="0"/>
              <a:t>AWS </a:t>
            </a:r>
            <a:r>
              <a:rPr lang="es-MX" dirty="0" err="1"/>
              <a:t>Educate</a:t>
            </a:r>
            <a:r>
              <a:rPr lang="es-MX" dirty="0"/>
              <a:t> te recuerda el plazo de vencimiento de la cuenta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749C81-6DA7-4AF8-9A98-4032F7FE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87" y="2171769"/>
            <a:ext cx="59817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8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84143-B197-4AD4-AA11-380BC332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¿Que 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6D300C-F883-4AAE-9D8F-81AEE2722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Amazon Web </a:t>
            </a:r>
            <a:r>
              <a:rPr lang="es-MX" dirty="0" err="1"/>
              <a:t>Services</a:t>
            </a:r>
            <a:r>
              <a:rPr lang="es-MX" dirty="0"/>
              <a:t> (AWS) es la plataforma en la nube más adoptada y completa en el mundo, que ofrece más de 165 servicios integrales de centros de datos a nivel global.</a:t>
            </a:r>
          </a:p>
        </p:txBody>
      </p:sp>
    </p:spTree>
    <p:extLst>
      <p:ext uri="{BB962C8B-B14F-4D97-AF65-F5344CB8AC3E}">
        <p14:creationId xmlns:p14="http://schemas.microsoft.com/office/powerpoint/2010/main" val="151929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F1366-A431-482B-9C52-D74A769A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Vocareum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6506A0-035E-401C-8B00-5ED3431C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69" y="1560866"/>
            <a:ext cx="9603275" cy="3294576"/>
          </a:xfrm>
        </p:spPr>
        <p:txBody>
          <a:bodyPr/>
          <a:lstStyle/>
          <a:p>
            <a:r>
              <a:rPr lang="es-MX" dirty="0"/>
              <a:t>Es un intermediario que ayuda a financiar el proyecto de AWS para estudiantes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7608CE-2A7B-4819-AF99-5793A4D5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28" y="2610100"/>
            <a:ext cx="9825155" cy="3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266FE-0C77-4751-ADB2-62245EC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00333"/>
            <a:ext cx="9603275" cy="477894"/>
          </a:xfrm>
        </p:spPr>
        <p:txBody>
          <a:bodyPr/>
          <a:lstStyle/>
          <a:p>
            <a:r>
              <a:rPr lang="es-ES" dirty="0"/>
              <a:t>3) Consola de Administración de AWS</a:t>
            </a: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C22C04-0699-4E1A-9D81-7FA742F8455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t="12116" r="4574" b="11149"/>
          <a:stretch/>
        </p:blipFill>
        <p:spPr bwMode="auto">
          <a:xfrm>
            <a:off x="1404015" y="1403915"/>
            <a:ext cx="9329530" cy="44659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8726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266FE-0C77-4751-ADB2-62245EC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00333"/>
            <a:ext cx="9603275" cy="504398"/>
          </a:xfrm>
        </p:spPr>
        <p:txBody>
          <a:bodyPr/>
          <a:lstStyle/>
          <a:p>
            <a:r>
              <a:rPr lang="es-MX" dirty="0"/>
              <a:t>3.1) Sistema Operativo para la instancia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826B79-2542-42E9-9B25-EF5B5C806A8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" t="20454" r="5119" b="5232"/>
          <a:stretch/>
        </p:blipFill>
        <p:spPr bwMode="auto">
          <a:xfrm>
            <a:off x="478302" y="1404732"/>
            <a:ext cx="11282289" cy="46865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9130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266FE-0C77-4751-ADB2-62245EC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00332"/>
            <a:ext cx="9603275" cy="4566013"/>
          </a:xfrm>
        </p:spPr>
        <p:txBody>
          <a:bodyPr/>
          <a:lstStyle/>
          <a:p>
            <a:r>
              <a:rPr lang="es-MX" dirty="0"/>
              <a:t>3.2) Tipo de instancia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B52522-2E80-43F9-8FE9-38DEE7EE3E4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1" b="8433"/>
          <a:stretch/>
        </p:blipFill>
        <p:spPr bwMode="auto">
          <a:xfrm>
            <a:off x="1608241" y="1391655"/>
            <a:ext cx="9453489" cy="4074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0765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266FE-0C77-4751-ADB2-62245EC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00332"/>
            <a:ext cx="9603275" cy="422031"/>
          </a:xfrm>
        </p:spPr>
        <p:txBody>
          <a:bodyPr>
            <a:normAutofit lnSpcReduction="10000"/>
          </a:bodyPr>
          <a:lstStyle/>
          <a:p>
            <a:r>
              <a:rPr lang="es-MX" dirty="0"/>
              <a:t>3.3) Características de la instancia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F682BA-CCAC-43BE-B8FE-A9B99880AD9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4" b="9260"/>
          <a:stretch/>
        </p:blipFill>
        <p:spPr bwMode="auto">
          <a:xfrm>
            <a:off x="942535" y="1322363"/>
            <a:ext cx="10534357" cy="47830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7116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266FE-0C77-4751-ADB2-62245EC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00333"/>
            <a:ext cx="9603275" cy="464234"/>
          </a:xfrm>
        </p:spPr>
        <p:txBody>
          <a:bodyPr/>
          <a:lstStyle/>
          <a:p>
            <a:r>
              <a:rPr lang="es-ES" dirty="0"/>
              <a:t>3.4) Configuración de tráfico de la instancia.</a:t>
            </a: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879512-682A-4400-A6A5-825253406E3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710" r="-63" b="16981"/>
          <a:stretch/>
        </p:blipFill>
        <p:spPr bwMode="auto">
          <a:xfrm>
            <a:off x="514128" y="1659988"/>
            <a:ext cx="11119854" cy="4093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1643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266FE-0C77-4751-ADB2-62245EC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00332"/>
            <a:ext cx="9603275" cy="4566013"/>
          </a:xfrm>
        </p:spPr>
        <p:txBody>
          <a:bodyPr/>
          <a:lstStyle/>
          <a:p>
            <a:r>
              <a:rPr lang="es-MX" dirty="0"/>
              <a:t>3.4.1) Habilitar MySQL y HTTP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0AD1A4-2169-45BD-BEED-4D5FBD8E5C8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" t="9570" r="69308" b="26873"/>
          <a:stretch/>
        </p:blipFill>
        <p:spPr bwMode="auto">
          <a:xfrm>
            <a:off x="1033670" y="1487511"/>
            <a:ext cx="4157682" cy="4210923"/>
          </a:xfrm>
          <a:prstGeom prst="rect">
            <a:avLst/>
          </a:prstGeom>
          <a:noFill/>
          <a:ln w="9525" cap="flat" cmpd="sng" algn="ctr">
            <a:solidFill>
              <a:srgbClr val="2C2C2C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D7D1C65-3C75-4F0E-A5EF-5319B27310B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t="9473" r="65914" b="23686"/>
          <a:stretch/>
        </p:blipFill>
        <p:spPr bwMode="auto">
          <a:xfrm>
            <a:off x="6575863" y="1419792"/>
            <a:ext cx="4157682" cy="4214014"/>
          </a:xfrm>
          <a:prstGeom prst="rect">
            <a:avLst/>
          </a:prstGeom>
          <a:noFill/>
          <a:ln w="9525" cap="flat" cmpd="sng" algn="ctr">
            <a:solidFill>
              <a:srgbClr val="2C2C2C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3489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266FE-0C77-4751-ADB2-62245EC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00332"/>
            <a:ext cx="9603275" cy="4566013"/>
          </a:xfrm>
        </p:spPr>
        <p:txBody>
          <a:bodyPr/>
          <a:lstStyle/>
          <a:p>
            <a:r>
              <a:rPr lang="es-MX" dirty="0"/>
              <a:t>3.4.2) Advertencia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84BB98-BA5A-4EE9-A2C2-60529FD49A1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" t="52929" r="3859" b="19586"/>
          <a:stretch/>
        </p:blipFill>
        <p:spPr bwMode="auto">
          <a:xfrm>
            <a:off x="485400" y="1274731"/>
            <a:ext cx="11360858" cy="21542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DDDCEB-0544-44F6-AD80-88F8FE9359D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" t="41971" r="1957" b="26942"/>
          <a:stretch/>
        </p:blipFill>
        <p:spPr bwMode="auto">
          <a:xfrm>
            <a:off x="485400" y="3545924"/>
            <a:ext cx="11221200" cy="2386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4915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266FE-0C77-4751-ADB2-62245EC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00332"/>
            <a:ext cx="9603275" cy="4566013"/>
          </a:xfrm>
        </p:spPr>
        <p:txBody>
          <a:bodyPr/>
          <a:lstStyle/>
          <a:p>
            <a:r>
              <a:rPr lang="es-MX" dirty="0"/>
              <a:t>4) Generar llave de acceso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7D9624-56CA-46EF-A517-56CBD091282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" t="20170" b="8078"/>
          <a:stretch/>
        </p:blipFill>
        <p:spPr bwMode="auto">
          <a:xfrm>
            <a:off x="562707" y="1533377"/>
            <a:ext cx="11169748" cy="45660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5666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4B611F2-C63D-4720-A394-1E18A33D772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9" t="23661" r="24327" b="11122"/>
          <a:stretch/>
        </p:blipFill>
        <p:spPr bwMode="auto">
          <a:xfrm>
            <a:off x="159026" y="142461"/>
            <a:ext cx="5738191" cy="4151243"/>
          </a:xfrm>
          <a:prstGeom prst="rect">
            <a:avLst/>
          </a:prstGeom>
          <a:noFill/>
          <a:ln w="9525" cap="flat" cmpd="sng" algn="ctr">
            <a:solidFill>
              <a:srgbClr val="2C2C2C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EF11A4-9F5E-4DC2-AD5D-6EF21DAE142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6" t="24412" r="25073" b="20013"/>
          <a:stretch/>
        </p:blipFill>
        <p:spPr bwMode="auto">
          <a:xfrm>
            <a:off x="6096001" y="1669775"/>
            <a:ext cx="5830956" cy="43069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8904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9D86F-E54A-47EB-9003-98BA759D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EC2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9F7D68-9D44-47A4-8E7F-3FB3E209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Amazon </a:t>
            </a:r>
            <a:r>
              <a:rPr lang="es-MX" dirty="0" err="1"/>
              <a:t>Elastic</a:t>
            </a:r>
            <a:r>
              <a:rPr lang="es-MX" dirty="0"/>
              <a:t> Compute Cloud (Amazon EC2) proporciona capacidad de computación escalable en la nube de Amazon Web </a:t>
            </a:r>
            <a:r>
              <a:rPr lang="es-MX" dirty="0" err="1"/>
              <a:t>Services</a:t>
            </a:r>
            <a:r>
              <a:rPr lang="es-MX" dirty="0"/>
              <a:t> (AWS). El uso de Amazon EC2 elimina la necesidad de invertir inicialmente en hardware, de manera que puede desarrollar e implementar aplicaciones en menos tiempo.</a:t>
            </a:r>
          </a:p>
        </p:txBody>
      </p:sp>
    </p:spTree>
    <p:extLst>
      <p:ext uri="{BB962C8B-B14F-4D97-AF65-F5344CB8AC3E}">
        <p14:creationId xmlns:p14="http://schemas.microsoft.com/office/powerpoint/2010/main" val="306676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266FE-0C77-4751-ADB2-62245EC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00332"/>
            <a:ext cx="9603275" cy="517651"/>
          </a:xfrm>
        </p:spPr>
        <p:txBody>
          <a:bodyPr/>
          <a:lstStyle/>
          <a:p>
            <a:r>
              <a:rPr lang="es-MX" dirty="0"/>
              <a:t>4.1) Guardar llave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EB7E77-7C91-424A-90B5-D55A06FD98C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9" t="25123" r="24560" b="8669"/>
          <a:stretch/>
        </p:blipFill>
        <p:spPr bwMode="auto">
          <a:xfrm>
            <a:off x="2040835" y="1531442"/>
            <a:ext cx="7315200" cy="44262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4779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266FE-0C77-4751-ADB2-62245EC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00332"/>
            <a:ext cx="9603275" cy="4566013"/>
          </a:xfrm>
        </p:spPr>
        <p:txBody>
          <a:bodyPr/>
          <a:lstStyle/>
          <a:p>
            <a:r>
              <a:rPr lang="es-MX" dirty="0"/>
              <a:t>4.2) Lanzar Instancia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F00F92-173E-473D-B5DC-DD6F5F7AFF4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19827" b="8965"/>
          <a:stretch/>
        </p:blipFill>
        <p:spPr bwMode="auto">
          <a:xfrm>
            <a:off x="1130270" y="1616943"/>
            <a:ext cx="9603275" cy="4074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9170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266FE-0C77-4751-ADB2-62245EC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00332"/>
            <a:ext cx="9603275" cy="4566013"/>
          </a:xfrm>
        </p:spPr>
        <p:txBody>
          <a:bodyPr/>
          <a:lstStyle/>
          <a:p>
            <a:r>
              <a:rPr lang="es-MX" dirty="0"/>
              <a:t>4.3) Instancia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DF5E5B-A695-42F8-85E9-09A677FAF4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8" b="9556"/>
          <a:stretch/>
        </p:blipFill>
        <p:spPr bwMode="auto">
          <a:xfrm>
            <a:off x="669234" y="1391655"/>
            <a:ext cx="10853531" cy="47441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60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34063-0864-4EB3-8BAE-462EB1AD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Conexión remota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DB1519-FBEB-49A8-885F-503CDD6B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Para la conexión con la instancia de AWS y su host, se usa la comunicación por </a:t>
            </a:r>
            <a:r>
              <a:rPr lang="es-MX" dirty="0" err="1"/>
              <a:t>ssh</a:t>
            </a:r>
            <a:r>
              <a:rPr lang="es-MX" dirty="0"/>
              <a:t>.</a:t>
            </a:r>
          </a:p>
          <a:p>
            <a:r>
              <a:rPr lang="es-MX" dirty="0"/>
              <a:t>La conexión se establece mediante el usuario AWS, </a:t>
            </a:r>
            <a:r>
              <a:rPr lang="es-MX" dirty="0" err="1"/>
              <a:t>Ip</a:t>
            </a:r>
            <a:r>
              <a:rPr lang="es-MX" dirty="0"/>
              <a:t> Publica/DNS publico y Llave.</a:t>
            </a:r>
          </a:p>
          <a:p>
            <a:r>
              <a:rPr lang="es-MX" dirty="0"/>
              <a:t>Se puede usar herramientas como </a:t>
            </a:r>
            <a:r>
              <a:rPr lang="es-MX" b="1" dirty="0" err="1"/>
              <a:t>Putty</a:t>
            </a:r>
            <a:r>
              <a:rPr lang="es-MX" b="1" dirty="0"/>
              <a:t> (Windows)</a:t>
            </a:r>
            <a:r>
              <a:rPr lang="es-MX" dirty="0"/>
              <a:t> para la conexión o en este ejemplo se usara </a:t>
            </a:r>
            <a:r>
              <a:rPr lang="es-MX" b="1" dirty="0"/>
              <a:t>Git </a:t>
            </a:r>
            <a:r>
              <a:rPr lang="es-MX" b="1" dirty="0" err="1"/>
              <a:t>bash</a:t>
            </a:r>
            <a:r>
              <a:rPr lang="es-MX" b="1" dirty="0"/>
              <a:t> (Windows/Linux)</a:t>
            </a:r>
            <a:r>
              <a:rPr lang="es-MX" dirty="0"/>
              <a:t>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4523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B3AC2-1FC9-4A03-9E71-79B445B4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Nota: Usuarios </a:t>
            </a:r>
            <a:r>
              <a:rPr lang="es-MX" dirty="0" err="1"/>
              <a:t>defautl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9C4493-0B6B-4D72-BA44-B2D31BE05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0BC089-5F5B-48C5-87A0-4DF408A0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2002559"/>
            <a:ext cx="5715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01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0A855-D4F2-425E-86B6-557D95B6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Conexión </a:t>
            </a:r>
            <a:r>
              <a:rPr lang="es-MX" dirty="0" err="1"/>
              <a:t>Putty</a:t>
            </a:r>
            <a:r>
              <a:rPr lang="es-MX" dirty="0"/>
              <a:t> con Instancia de AWS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35F0DB-89D3-46AC-8819-31F5548C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" t="11440" r="38945" b="50000"/>
          <a:stretch/>
        </p:blipFill>
        <p:spPr>
          <a:xfrm>
            <a:off x="2614613" y="1871663"/>
            <a:ext cx="7090401" cy="26003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1E6CFEC-82B7-4339-BC90-8C82835CB714}"/>
              </a:ext>
            </a:extLst>
          </p:cNvPr>
          <p:cNvSpPr/>
          <p:nvPr/>
        </p:nvSpPr>
        <p:spPr>
          <a:xfrm>
            <a:off x="1458454" y="4729163"/>
            <a:ext cx="8942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/>
              <a:t>Download</a:t>
            </a:r>
            <a:r>
              <a:rPr lang="es-MX" dirty="0"/>
              <a:t>:</a:t>
            </a:r>
          </a:p>
          <a:p>
            <a:r>
              <a:rPr lang="es-MX" dirty="0" err="1"/>
              <a:t>putty</a:t>
            </a:r>
            <a:r>
              <a:rPr lang="es-MX" dirty="0"/>
              <a:t> -&gt; https://the.earth.li/~sgtatham/putty/latest/w64/putty.exe </a:t>
            </a:r>
          </a:p>
          <a:p>
            <a:r>
              <a:rPr lang="es-MX" dirty="0" err="1"/>
              <a:t>puttygen</a:t>
            </a:r>
            <a:r>
              <a:rPr lang="es-MX" dirty="0"/>
              <a:t> -&gt; https://the.earth.li/~sgtatham/putty/latest/w64/puttygen.exe</a:t>
            </a:r>
          </a:p>
        </p:txBody>
      </p:sp>
    </p:spTree>
    <p:extLst>
      <p:ext uri="{BB962C8B-B14F-4D97-AF65-F5344CB8AC3E}">
        <p14:creationId xmlns:p14="http://schemas.microsoft.com/office/powerpoint/2010/main" val="493747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8E8C9-B44C-44B4-A864-2655DEF4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789751"/>
          </a:xfrm>
        </p:spPr>
        <p:txBody>
          <a:bodyPr/>
          <a:lstStyle/>
          <a:p>
            <a:r>
              <a:rPr lang="es-MX" dirty="0"/>
              <a:t>Convertir llave de AWS .</a:t>
            </a:r>
            <a:r>
              <a:rPr lang="es-MX" dirty="0" err="1"/>
              <a:t>pem</a:t>
            </a:r>
            <a:r>
              <a:rPr lang="es-MX" dirty="0"/>
              <a:t> a .</a:t>
            </a:r>
            <a:r>
              <a:rPr lang="es-MX" dirty="0" err="1"/>
              <a:t>ppk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5E362D2-D4F2-442A-9907-754F1A46F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3081" y="2881469"/>
            <a:ext cx="3190875" cy="19240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D07C42C-C6B8-4CCE-B16B-4676850A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44" y="2266950"/>
            <a:ext cx="4581525" cy="44767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CFA699D-749B-445D-A889-8544D1989C64}"/>
              </a:ext>
            </a:extLst>
          </p:cNvPr>
          <p:cNvSpPr/>
          <p:nvPr/>
        </p:nvSpPr>
        <p:spPr>
          <a:xfrm>
            <a:off x="1631370" y="1683150"/>
            <a:ext cx="8089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Es necesario para Arrancar la conexión con </a:t>
            </a:r>
            <a:r>
              <a:rPr lang="es-MX" dirty="0" err="1"/>
              <a:t>putty</a:t>
            </a:r>
            <a:r>
              <a:rPr lang="es-MX" dirty="0"/>
              <a:t>, correr puttygen.exe</a:t>
            </a:r>
          </a:p>
        </p:txBody>
      </p:sp>
    </p:spTree>
    <p:extLst>
      <p:ext uri="{BB962C8B-B14F-4D97-AF65-F5344CB8AC3E}">
        <p14:creationId xmlns:p14="http://schemas.microsoft.com/office/powerpoint/2010/main" val="1188826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03159-9942-4F72-BE39-7C775C15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Cargar llave para convertirla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8BAFE83-AA8A-4F1D-9273-FBDDABCE4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8479" y="3563937"/>
            <a:ext cx="4642266" cy="32940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D1C169D-7AC1-4EB0-A3DB-96E23C97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55" y="1873250"/>
            <a:ext cx="4610100" cy="4495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EBC3068-7033-4E6F-AE89-8364AC24C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837" y="1873250"/>
            <a:ext cx="28098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73A04-AC53-4375-879E-7F583248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AWS te dice como conectarse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7B51C0-E854-4AA0-817A-915E2FE02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9670" y="1508547"/>
            <a:ext cx="2827367" cy="3294576"/>
          </a:xfrm>
        </p:spPr>
        <p:txBody>
          <a:bodyPr/>
          <a:lstStyle/>
          <a:p>
            <a:r>
              <a:rPr lang="es-MX" dirty="0"/>
              <a:t>Sesión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FC444F-F51A-4765-AD20-25304851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2" y="1590744"/>
            <a:ext cx="3362325" cy="5810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A49F4F-12AD-49CF-A4F7-C11497CC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82" y="2171769"/>
            <a:ext cx="4377348" cy="40822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ED7E34D-53AB-4F9C-A3D0-AD667EEF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80" y="2041509"/>
            <a:ext cx="4314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8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BA032-1933-436A-B99C-A6DC4DA0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Usuario y cargar nuestra nueva llave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DFA68A-471F-4986-99DE-5C39D2768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49EDFA-F176-4CF4-AD8C-D312A1C6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37" y="1391655"/>
            <a:ext cx="5743575" cy="7048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587F375-830C-46CB-B706-E156F6E2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07" y="2440890"/>
            <a:ext cx="4343400" cy="42672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02636AE-DD86-4CAB-A366-F82E08B22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53886"/>
            <a:ext cx="43815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D1DF2-8ECA-4B49-B944-CA77D82F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EC2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8B80DE-80A1-46E5-A205-6CC14F4F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497496"/>
            <a:ext cx="9603275" cy="440718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Amazon EC2 ofrece las siguientes características:</a:t>
            </a:r>
          </a:p>
          <a:p>
            <a:r>
              <a:rPr lang="es-MX" dirty="0"/>
              <a:t>Entornos informáticos virtuales, conocidos como </a:t>
            </a:r>
            <a:r>
              <a:rPr lang="es-MX" i="1" dirty="0"/>
              <a:t>instancias</a:t>
            </a:r>
          </a:p>
          <a:p>
            <a:r>
              <a:rPr lang="es-MX" dirty="0"/>
              <a:t>Plantillas preconfiguradas para las instancias, conocidas como </a:t>
            </a:r>
            <a:r>
              <a:rPr lang="es-MX" i="1" dirty="0"/>
              <a:t>imágenes de máquina de Amazon (AMI)</a:t>
            </a:r>
            <a:r>
              <a:rPr lang="es-MX" dirty="0"/>
              <a:t>, que empaquetan las partes que necesita para el servidor (incluido el sistema operativo y el software adicional)</a:t>
            </a:r>
          </a:p>
          <a:p>
            <a:r>
              <a:rPr lang="es-MX" dirty="0"/>
              <a:t>Varias configuraciones de CPU, memoria, almacenamiento y capacidad de red de las instancias, conocidos como </a:t>
            </a:r>
            <a:r>
              <a:rPr lang="es-MX" i="1" dirty="0"/>
              <a:t>tipos de instancias</a:t>
            </a:r>
          </a:p>
          <a:p>
            <a:r>
              <a:rPr lang="es-MX" dirty="0"/>
              <a:t>Información de inicio de sesión segura para las instancias con </a:t>
            </a:r>
            <a:r>
              <a:rPr lang="es-MX" i="1" dirty="0"/>
              <a:t>pares de claves</a:t>
            </a:r>
            <a:r>
              <a:rPr lang="es-MX" dirty="0"/>
              <a:t> (AWS almacena la clave pública y usted guarda la clave privada en un lugar seguro)</a:t>
            </a:r>
          </a:p>
        </p:txBody>
      </p:sp>
    </p:spTree>
    <p:extLst>
      <p:ext uri="{BB962C8B-B14F-4D97-AF65-F5344CB8AC3E}">
        <p14:creationId xmlns:p14="http://schemas.microsoft.com/office/powerpoint/2010/main" val="2269553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EFFAF-D4F9-4719-B541-AB772B2A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Jalo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FE8DAF-F471-423B-8BDF-BEA3A6D13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B6E98D-929D-48F0-8030-047B3DE8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6" y="2002559"/>
            <a:ext cx="6894095" cy="44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6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B44D1-C21A-4D05-A8E1-18F0968A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Conexión Git </a:t>
            </a:r>
            <a:r>
              <a:rPr lang="es-MX" dirty="0" err="1"/>
              <a:t>Bash</a:t>
            </a:r>
            <a:r>
              <a:rPr lang="es-MX" dirty="0"/>
              <a:t> con instancia en AWS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D41C1-5A4B-43DA-9BAF-EE0F7B640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EE6273-9926-4B39-B25C-3407586B5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" t="11440" r="38945" b="57438"/>
          <a:stretch/>
        </p:blipFill>
        <p:spPr>
          <a:xfrm>
            <a:off x="3231569" y="2171769"/>
            <a:ext cx="5400676" cy="16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3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3C1BF-FBA8-4701-8EC0-923C760B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Instalar </a:t>
            </a:r>
            <a:r>
              <a:rPr lang="es-MX" dirty="0" err="1"/>
              <a:t>Chocolatey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50C791-4A7F-4E0D-855A-8AEA43DB8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5278506"/>
            <a:ext cx="9603275" cy="3294576"/>
          </a:xfrm>
        </p:spPr>
        <p:txBody>
          <a:bodyPr>
            <a:normAutofit/>
          </a:bodyPr>
          <a:lstStyle/>
          <a:p>
            <a:r>
              <a:rPr lang="en-US" sz="1600" dirty="0"/>
              <a:t>Set-</a:t>
            </a:r>
            <a:r>
              <a:rPr lang="en-US" sz="1600" dirty="0" err="1"/>
              <a:t>ExecutionPolicy</a:t>
            </a:r>
            <a:r>
              <a:rPr lang="en-US" sz="1600" dirty="0"/>
              <a:t> Bypass -Scope Process -Force; </a:t>
            </a:r>
            <a:r>
              <a:rPr lang="en-US" sz="1600" dirty="0" err="1"/>
              <a:t>iex</a:t>
            </a:r>
            <a:r>
              <a:rPr lang="en-US" sz="1600" dirty="0"/>
              <a:t> ((New-Object </a:t>
            </a:r>
            <a:r>
              <a:rPr lang="en-US" sz="1600" dirty="0" err="1"/>
              <a:t>System.Net.WebClient</a:t>
            </a:r>
            <a:r>
              <a:rPr lang="en-US" sz="1600" dirty="0"/>
              <a:t>).</a:t>
            </a:r>
            <a:r>
              <a:rPr lang="en-US" sz="1600" dirty="0" err="1"/>
              <a:t>DownloadString</a:t>
            </a:r>
            <a:r>
              <a:rPr lang="en-US" sz="1600" dirty="0"/>
              <a:t>('https://chocolatey.org/install.ps1'))</a:t>
            </a:r>
            <a:endParaRPr lang="es-MX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9FEE82-4E9A-484A-A23D-15FFA4321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2" t="20278" r="45156" b="37702"/>
          <a:stretch/>
        </p:blipFill>
        <p:spPr>
          <a:xfrm>
            <a:off x="1014412" y="2014032"/>
            <a:ext cx="2986087" cy="28803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96A588-7C08-4359-AB4E-C48C31E5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3" y="1287124"/>
            <a:ext cx="2438400" cy="17967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E3C8E3-4F54-4CA2-951C-9F3255CC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147" y="3365722"/>
            <a:ext cx="7224711" cy="12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1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16A8E-1A07-4111-B487-23299BC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Usamos </a:t>
            </a:r>
            <a:r>
              <a:rPr lang="es-MX" dirty="0" err="1"/>
              <a:t>Chocolatey</a:t>
            </a:r>
            <a:r>
              <a:rPr lang="es-MX" dirty="0"/>
              <a:t> para instalar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BCE0F6-F4BF-4047-BFAB-CFCDE428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5E97DF-CDE4-4541-BAC5-6CF29CCD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737" y="3125329"/>
            <a:ext cx="5668525" cy="60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29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B15C8-20EF-4C25-A710-B625B181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Datos de la instancia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93AA5E-6F31-4453-B137-A9B12320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86" y="2002559"/>
            <a:ext cx="3872264" cy="3294576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7CB6A5-C7BE-4E05-B72E-77BA57CD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" y="1796949"/>
            <a:ext cx="9348788" cy="432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8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3B53F-4580-4F1C-A3D7-B79F1DA6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si a conectar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57D2E8-A03E-4679-937E-04F50460B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69" y="1781711"/>
            <a:ext cx="9603275" cy="3294576"/>
          </a:xfrm>
        </p:spPr>
        <p:txBody>
          <a:bodyPr/>
          <a:lstStyle/>
          <a:p>
            <a:r>
              <a:rPr lang="es-MX" dirty="0"/>
              <a:t>(Opcional) hay que dar todos los permisos a la llave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Conexión </a:t>
            </a:r>
            <a:r>
              <a:rPr lang="es-MX" dirty="0" err="1"/>
              <a:t>ssh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81EAFA-701B-44F8-9DE1-6A73857E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3" y="2266949"/>
            <a:ext cx="5543550" cy="1609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555869-4929-4586-BE0F-A35B96901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088" y="4947678"/>
            <a:ext cx="5463113" cy="7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5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87D91-E3F8-4C9F-8F90-184C3D3D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Jalo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A8F748-9DDB-451A-A7EC-4B49CAD9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442D7F-8F79-4109-B5E1-DCACC473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84" y="2002559"/>
            <a:ext cx="7065992" cy="45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65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1F5EB-0251-4FAA-BF38-BE57414A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(Opcional) Agregar nueva regla de puertos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6EE111-FC61-4832-A35A-13288DDBD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781712"/>
            <a:ext cx="9603275" cy="3294576"/>
          </a:xfrm>
        </p:spPr>
        <p:txBody>
          <a:bodyPr/>
          <a:lstStyle/>
          <a:p>
            <a:r>
              <a:rPr lang="es-MX" dirty="0"/>
              <a:t>Aquí se puede modificar y agregar los puertos que usaran los servicios en la instancia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C95A21-314F-41EF-BCDB-09BFA3C6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69" y="2724642"/>
            <a:ext cx="9603275" cy="40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47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8196C-FC72-43A9-B54A-662D9220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Preparativos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3BDD99-5FF1-4225-9CF1-D42064AA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9"/>
            <a:ext cx="2313018" cy="3294576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054F22B-0ADB-4529-8765-91BE9B1A29F0}"/>
              </a:ext>
            </a:extLst>
          </p:cNvPr>
          <p:cNvSpPr/>
          <p:nvPr/>
        </p:nvSpPr>
        <p:spPr>
          <a:xfrm>
            <a:off x="2471738" y="1540894"/>
            <a:ext cx="3244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sudo </a:t>
            </a:r>
            <a:r>
              <a:rPr lang="es-MX" sz="2400" dirty="0" err="1"/>
              <a:t>yum</a:t>
            </a:r>
            <a:r>
              <a:rPr lang="es-MX" sz="2400" dirty="0"/>
              <a:t> </a:t>
            </a:r>
            <a:r>
              <a:rPr lang="es-MX" sz="2400" dirty="0" err="1"/>
              <a:t>update</a:t>
            </a:r>
            <a:r>
              <a:rPr lang="es-MX" sz="2400" dirty="0"/>
              <a:t> -y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49CFE09-8D2C-4E2F-B143-5C72A61A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81" y="2346350"/>
            <a:ext cx="7173363" cy="40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7B21A-7C2D-401D-A58F-48C1973D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Docker sobre una instancia en AWS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067637-6942-4569-A167-675FD2F3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 experiencia mas Pro, mas real y aprendiendo las ultimas tecnologías.</a:t>
            </a:r>
          </a:p>
          <a:p>
            <a:r>
              <a:rPr lang="es-MX" dirty="0"/>
              <a:t>Se puede montar todo un proyecto funcional en la web</a:t>
            </a:r>
          </a:p>
        </p:txBody>
      </p:sp>
      <p:pic>
        <p:nvPicPr>
          <p:cNvPr id="2050" name="Picture 2" descr="Resultado de imagen para docker">
            <a:extLst>
              <a:ext uri="{FF2B5EF4-FFF2-40B4-BE49-F238E27FC236}">
                <a16:creationId xmlns:a16="http://schemas.microsoft.com/office/drawing/2014/main" id="{91CF4FDF-9764-4FDB-B786-B394D1AD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3428999"/>
            <a:ext cx="30003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0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9D25C-3E70-4D08-BB29-5843F3E5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S3 - Simple Storage </a:t>
            </a:r>
            <a:r>
              <a:rPr lang="es-MX" dirty="0" err="1"/>
              <a:t>Service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08D73E-6392-43ED-9845-6AA94729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Amazon Simple Storage </a:t>
            </a:r>
            <a:r>
              <a:rPr lang="es-MX" dirty="0" err="1"/>
              <a:t>Service</a:t>
            </a:r>
            <a:r>
              <a:rPr lang="es-MX" dirty="0"/>
              <a:t> es un servicio de almacenamiento para Internet. Está diseñado para facilitar a los desarrolladores recursos de computación escalables basados en Web.</a:t>
            </a:r>
          </a:p>
          <a:p>
            <a:r>
              <a:rPr lang="es-MX" dirty="0"/>
              <a:t>Amazon S3 tiene una interfaz de servicios web simple que puede utilizar para almacenar y recuperar cualquier cantidad de datos, en cualquier momento, desde cualquier parte de la web. Ofrece a cualquier desarrollador acceso a la misma infraestructura de almacenamiento de datos económica, altamente escalable, fiable, segura y rápida que utiliza Amazon para mantener su propia red global de sitios web.</a:t>
            </a:r>
          </a:p>
        </p:txBody>
      </p:sp>
    </p:spTree>
    <p:extLst>
      <p:ext uri="{BB962C8B-B14F-4D97-AF65-F5344CB8AC3E}">
        <p14:creationId xmlns:p14="http://schemas.microsoft.com/office/powerpoint/2010/main" val="666740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2BAD5-B273-4F40-8938-B189DA8F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Docker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837B55-CA2D-450A-B652-C6B69CAC2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Docker ofrece una software para el montaje de imágenes (SO ligeros) donde se pueden configurar diferentes herramientas como Servidores.</a:t>
            </a:r>
          </a:p>
          <a:p>
            <a:pPr marL="0" indent="0">
              <a:buNone/>
            </a:pPr>
            <a:r>
              <a:rPr lang="es-MX" dirty="0"/>
              <a:t>Ahora veremos…. </a:t>
            </a:r>
          </a:p>
          <a:p>
            <a:r>
              <a:rPr lang="es-MX" dirty="0"/>
              <a:t>Como crear y configurar </a:t>
            </a:r>
            <a:r>
              <a:rPr lang="es-MX" dirty="0" err="1"/>
              <a:t>dockers</a:t>
            </a:r>
            <a:endParaRPr lang="es-MX" dirty="0"/>
          </a:p>
          <a:p>
            <a:r>
              <a:rPr lang="es-MX" dirty="0"/>
              <a:t>Como subir proyectos en </a:t>
            </a:r>
            <a:r>
              <a:rPr lang="es-MX" dirty="0" err="1"/>
              <a:t>dockers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302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EBB98-9A10-4CA9-9EC1-A2B678E8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 Contenedor (Docker) 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4723E2-18AB-4713-AC04-BD70972A0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una instancia de una imagen, en este se pueden montar servicios y usarlos tal cual un host, cualquiera que sea su función. </a:t>
            </a:r>
          </a:p>
        </p:txBody>
      </p:sp>
    </p:spTree>
    <p:extLst>
      <p:ext uri="{BB962C8B-B14F-4D97-AF65-F5344CB8AC3E}">
        <p14:creationId xmlns:p14="http://schemas.microsoft.com/office/powerpoint/2010/main" val="4024263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67211-CEAC-441F-AFA4-7A4E3DF9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Docker Starter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ACD4DE-A8FF-496E-9252-D71AEF627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Comandos para instalar y configurar Docker</a:t>
            </a:r>
          </a:p>
          <a:p>
            <a:r>
              <a:rPr lang="es-MX" dirty="0"/>
              <a:t>sudo </a:t>
            </a:r>
            <a:r>
              <a:rPr lang="es-MX" dirty="0" err="1"/>
              <a:t>yum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-y </a:t>
            </a:r>
            <a:r>
              <a:rPr lang="es-MX" dirty="0" err="1"/>
              <a:t>docker</a:t>
            </a:r>
            <a:endParaRPr lang="es-MX" dirty="0"/>
          </a:p>
          <a:p>
            <a:r>
              <a:rPr lang="en-US" dirty="0" err="1"/>
              <a:t>sudo</a:t>
            </a:r>
            <a:r>
              <a:rPr lang="en-US" dirty="0"/>
              <a:t> service docker start</a:t>
            </a:r>
          </a:p>
          <a:p>
            <a:r>
              <a:rPr lang="es-MX" dirty="0"/>
              <a:t>sudo </a:t>
            </a:r>
            <a:r>
              <a:rPr lang="es-MX" dirty="0" err="1"/>
              <a:t>chkconfig</a:t>
            </a:r>
            <a:r>
              <a:rPr lang="es-MX" dirty="0"/>
              <a:t> </a:t>
            </a:r>
            <a:r>
              <a:rPr lang="es-MX" dirty="0" err="1"/>
              <a:t>docker</a:t>
            </a:r>
            <a:r>
              <a:rPr lang="es-MX" dirty="0"/>
              <a:t> </a:t>
            </a:r>
            <a:r>
              <a:rPr lang="es-MX" dirty="0" err="1"/>
              <a:t>on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usermod</a:t>
            </a:r>
            <a:r>
              <a:rPr lang="es-MX" dirty="0"/>
              <a:t> -a -G </a:t>
            </a:r>
            <a:r>
              <a:rPr lang="es-MX" dirty="0" err="1"/>
              <a:t>docker</a:t>
            </a:r>
            <a:r>
              <a:rPr lang="es-MX" dirty="0"/>
              <a:t> ec2-user</a:t>
            </a:r>
          </a:p>
          <a:p>
            <a:r>
              <a:rPr lang="es-MX" sz="3200" dirty="0">
                <a:solidFill>
                  <a:srgbClr val="FF0000"/>
                </a:solidFill>
              </a:rPr>
              <a:t>Importante: Reinicia la </a:t>
            </a:r>
            <a:r>
              <a:rPr lang="es-MX" sz="3200" dirty="0" err="1">
                <a:solidFill>
                  <a:srgbClr val="FF0000"/>
                </a:solidFill>
              </a:rPr>
              <a:t>conexion</a:t>
            </a:r>
            <a:endParaRPr lang="es-MX" sz="3200" dirty="0">
              <a:solidFill>
                <a:srgbClr val="FF0000"/>
              </a:solidFill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20874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08070-DBB8-4B07-930A-778E06E73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de los anteriores comandos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2B27C2-3CC6-44D4-BB10-0C09045FC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0A155C-41FF-4561-A2A1-997E1AC2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1738221"/>
            <a:ext cx="4571257" cy="25700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39E949-2849-4FA4-A5D9-5B2948807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677533"/>
            <a:ext cx="4600575" cy="4953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278B26-E26B-4D1A-B2AE-5D29C3FDD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57" y="5435530"/>
            <a:ext cx="4343400" cy="4000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33E963-0A35-4051-9FD5-34A882AB1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924" y="5930121"/>
            <a:ext cx="49911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94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8058A-3957-4815-A987-EC037FE7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Calando Docker con comando run y </a:t>
            </a:r>
            <a:r>
              <a:rPr lang="es-MX" dirty="0" err="1"/>
              <a:t>ps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000D75-A49B-4167-BA03-3E47CFC16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9E109D-E113-410F-8C49-527DEAC24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9" y="1537400"/>
            <a:ext cx="54387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03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32B04-38B9-48DC-BA77-FF53D802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ya tienes tu primer Docker corriendo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512CAC-C9D4-4988-975D-3D904A613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A1B05B-229F-4B98-A7A8-1F9132A7C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752725"/>
            <a:ext cx="11143385" cy="80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84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FE5FD-2D1D-4601-BCA5-EAF15334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Git en tu instancia AWS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75B870-2185-4EDC-9562-3CE2D8696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Una forma de transferencia de archivos</a:t>
            </a:r>
          </a:p>
        </p:txBody>
      </p:sp>
      <p:pic>
        <p:nvPicPr>
          <p:cNvPr id="1026" name="Picture 2" descr="Resultado de imagen para git">
            <a:extLst>
              <a:ext uri="{FF2B5EF4-FFF2-40B4-BE49-F238E27FC236}">
                <a16:creationId xmlns:a16="http://schemas.microsoft.com/office/drawing/2014/main" id="{6EDA61A8-003A-4605-B357-68A8EC39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20" y="1576387"/>
            <a:ext cx="37052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99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17FF4-0C27-4565-A1DC-24AA661C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Instalar Git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7966A-FB49-4DF6-A735-869DB7D9A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 </a:t>
            </a:r>
            <a:r>
              <a:rPr lang="es-MX" dirty="0" err="1"/>
              <a:t>yum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–y </a:t>
            </a:r>
            <a:r>
              <a:rPr lang="es-MX" dirty="0" err="1"/>
              <a:t>git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6A3E4D-EA20-4025-8703-32A967539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3" y="1391655"/>
            <a:ext cx="58483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21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506FF-2C47-4A3E-B23D-20316725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Clonar un repositorio en tu instancia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9E4820-1DB8-4320-A05E-B0732231F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8B039A-7CA4-4479-AF0F-7E1B0A4B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55" y="2545697"/>
            <a:ext cx="8179036" cy="308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93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FB7CD-8774-4225-8EC2-BAE72E0F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Cambiar de rama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FDC4A8-71D2-4EF5-A8F6-28FE1863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E7B480-BC1E-46F5-9308-A825BBCB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0" y="2714624"/>
            <a:ext cx="8583019" cy="23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5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1D752-4E96-44A0-B47A-AFE851C1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S3 - Simple Storage </a:t>
            </a:r>
            <a:r>
              <a:rPr lang="es-MX" dirty="0" err="1"/>
              <a:t>Service</a:t>
            </a:r>
            <a:endParaRPr lang="es-MX" dirty="0"/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05E3C45-180D-408E-9297-5AF764D30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813" y="2955372"/>
            <a:ext cx="9502720" cy="1325081"/>
          </a:xfrm>
        </p:spPr>
      </p:pic>
    </p:spTree>
    <p:extLst>
      <p:ext uri="{BB962C8B-B14F-4D97-AF65-F5344CB8AC3E}">
        <p14:creationId xmlns:p14="http://schemas.microsoft.com/office/powerpoint/2010/main" val="1455560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E0F61-CD2B-47A8-8BB9-664597CF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Crear Docker para apache con </a:t>
            </a:r>
            <a:r>
              <a:rPr lang="es-MX" dirty="0" err="1"/>
              <a:t>php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64E1E9-9B2C-4A59-8189-14C3D161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670" y="1771719"/>
            <a:ext cx="9603275" cy="3294576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BE95EA-315D-4FDC-A955-8465C6F9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536847"/>
            <a:ext cx="6399760" cy="37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40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A868-FFC0-43E1-96A1-4E59E8C6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Listo ya tienes tu servidor web en </a:t>
            </a:r>
            <a:r>
              <a:rPr lang="es-MX" dirty="0" err="1"/>
              <a:t>linea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61A5CE-FC47-4A57-B3DD-B879C8E58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68" y="1781712"/>
            <a:ext cx="9603275" cy="3294576"/>
          </a:xfrm>
        </p:spPr>
        <p:txBody>
          <a:bodyPr/>
          <a:lstStyle/>
          <a:p>
            <a:r>
              <a:rPr lang="es-MX" dirty="0"/>
              <a:t>Pero aun no funcionara el </a:t>
            </a:r>
            <a:r>
              <a:rPr lang="es-MX" dirty="0" err="1"/>
              <a:t>mysqli</a:t>
            </a:r>
            <a:r>
              <a:rPr lang="es-MX" dirty="0"/>
              <a:t> hasta que se configure, luego lo veremos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53E516-E43F-479D-8CAC-AFDCB3A2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44" y="2409825"/>
            <a:ext cx="70961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394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D4111-C42A-4984-8D73-206F96B1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a crear el Docker con BD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6149B6-234A-4A2A-BB71-8267AE51F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C4CE75-A774-4391-A718-0386E255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55" y="2002559"/>
            <a:ext cx="106203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167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AAFC0-4DA6-4100-A103-5EB39F58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Cargar un </a:t>
            </a:r>
            <a:r>
              <a:rPr lang="es-MX" dirty="0" err="1"/>
              <a:t>bd</a:t>
            </a:r>
            <a:r>
              <a:rPr lang="es-MX" dirty="0"/>
              <a:t> en </a:t>
            </a:r>
            <a:r>
              <a:rPr lang="es-MX" dirty="0" err="1"/>
              <a:t>mysql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038E80-4D56-463A-BE93-2BAF2904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04" y="1578813"/>
            <a:ext cx="9807793" cy="5143529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4289023-C22B-41AF-9040-C5FF53C27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86775" y="4239516"/>
            <a:ext cx="2913520" cy="24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05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FD24C-901F-4EAD-A1DD-8FA87E32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que puede se pueda acceder remotamente a la </a:t>
            </a:r>
            <a:r>
              <a:rPr lang="es-MX" dirty="0" err="1"/>
              <a:t>bd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D355AF-5EF1-4AE9-86CC-1792D1CD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ocupa modificar el tipo de </a:t>
            </a:r>
            <a:r>
              <a:rPr lang="es-MX" dirty="0" err="1"/>
              <a:t>password</a:t>
            </a:r>
            <a:r>
              <a:rPr lang="es-MX" dirty="0"/>
              <a:t> a nativa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E21B7B-DF73-4BDC-924A-FDD4778B1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1" y="3065565"/>
            <a:ext cx="9705700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19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369F4-D1CD-481D-923E-28043A5E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Conexión </a:t>
            </a:r>
            <a:r>
              <a:rPr lang="es-MX" dirty="0" err="1"/>
              <a:t>php</a:t>
            </a:r>
            <a:r>
              <a:rPr lang="es-MX" dirty="0"/>
              <a:t> a </a:t>
            </a:r>
            <a:r>
              <a:rPr lang="es-MX" dirty="0" err="1"/>
              <a:t>mysql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13DA60-86C4-46E9-872B-2B351256A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Por defecto no esta activo el </a:t>
            </a:r>
            <a:r>
              <a:rPr lang="es-MX" dirty="0" err="1"/>
              <a:t>mysqli</a:t>
            </a:r>
            <a:r>
              <a:rPr lang="es-MX" dirty="0"/>
              <a:t> en el Docker y sale el error: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A4BA88-C947-4462-960F-98008E073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5" y="3624262"/>
            <a:ext cx="105346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58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27DFC-2AF2-46ED-8561-692A48C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arreglar el error se le mete los comandos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9DABC1-3786-4674-A384-DED23810A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docker</a:t>
            </a:r>
            <a:r>
              <a:rPr lang="es-MX" dirty="0"/>
              <a:t> </a:t>
            </a:r>
            <a:r>
              <a:rPr lang="es-MX" dirty="0" err="1"/>
              <a:t>exec</a:t>
            </a:r>
            <a:r>
              <a:rPr lang="es-MX" dirty="0"/>
              <a:t> -ti </a:t>
            </a:r>
            <a:r>
              <a:rPr lang="es-MX" dirty="0" err="1"/>
              <a:t>hostapache</a:t>
            </a:r>
            <a:r>
              <a:rPr lang="es-MX" dirty="0"/>
              <a:t> </a:t>
            </a:r>
            <a:r>
              <a:rPr lang="es-MX" dirty="0" err="1"/>
              <a:t>sh</a:t>
            </a:r>
            <a:endParaRPr lang="es-MX" dirty="0"/>
          </a:p>
          <a:p>
            <a:r>
              <a:rPr lang="es-MX" dirty="0"/>
              <a:t>&gt;&gt; </a:t>
            </a:r>
            <a:r>
              <a:rPr lang="es-MX" dirty="0" err="1"/>
              <a:t>docker-php-ext-install</a:t>
            </a:r>
            <a:r>
              <a:rPr lang="es-MX" dirty="0"/>
              <a:t> </a:t>
            </a:r>
            <a:r>
              <a:rPr lang="es-MX" dirty="0" err="1"/>
              <a:t>mysqli</a:t>
            </a:r>
            <a:r>
              <a:rPr lang="es-MX" dirty="0"/>
              <a:t> </a:t>
            </a:r>
          </a:p>
          <a:p>
            <a:r>
              <a:rPr lang="es-MX" dirty="0"/>
              <a:t>&gt;&gt; </a:t>
            </a:r>
            <a:r>
              <a:rPr lang="es-MX" dirty="0" err="1"/>
              <a:t>docker-php-ext-enable</a:t>
            </a:r>
            <a:r>
              <a:rPr lang="es-MX" dirty="0"/>
              <a:t> </a:t>
            </a:r>
            <a:r>
              <a:rPr lang="es-MX" dirty="0" err="1"/>
              <a:t>mysqli</a:t>
            </a:r>
            <a:endParaRPr lang="es-MX" dirty="0"/>
          </a:p>
          <a:p>
            <a:r>
              <a:rPr lang="es-MX" dirty="0"/>
              <a:t>&gt;&gt; </a:t>
            </a:r>
            <a:r>
              <a:rPr lang="es-MX" dirty="0" err="1"/>
              <a:t>apachectl</a:t>
            </a:r>
            <a:r>
              <a:rPr lang="es-MX" dirty="0"/>
              <a:t> </a:t>
            </a:r>
            <a:r>
              <a:rPr lang="es-MX" dirty="0" err="1"/>
              <a:t>restart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336772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EE465-D846-4B09-AC0E-D9580600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Listo ya tienes lo necesario para hacer un sitio web </a:t>
            </a:r>
            <a:r>
              <a:rPr lang="es-MX" dirty="0" err="1"/>
              <a:t>basico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2C59E9-3776-4EE8-A1E8-AD9FA740A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A29602-8248-4823-A3AB-4E7A5901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8" y="2876549"/>
            <a:ext cx="10249849" cy="11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31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D82C3-A097-4873-A3FA-97655FD8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Agregar mongo como Docker</a:t>
            </a:r>
            <a:br>
              <a:rPr lang="es-MX" dirty="0"/>
            </a:br>
            <a:r>
              <a:rPr lang="es-MX" dirty="0"/>
              <a:t>a AWS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34DB7D-EF45-4C27-AF3B-136AC03E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Primero </a:t>
            </a:r>
            <a:r>
              <a:rPr lang="es-MX" dirty="0" err="1"/>
              <a:t>avilitar</a:t>
            </a:r>
            <a:r>
              <a:rPr lang="es-MX" dirty="0"/>
              <a:t> el puerto en </a:t>
            </a:r>
            <a:r>
              <a:rPr lang="es-MX" dirty="0" err="1"/>
              <a:t>SecurityGroups</a:t>
            </a:r>
            <a:r>
              <a:rPr lang="es-MX" dirty="0"/>
              <a:t> (AWS)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AE0BBB-FEAD-4F23-A82D-BFC562B3B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9" y="2800377"/>
            <a:ext cx="8116545" cy="3628998"/>
          </a:xfrm>
          <a:prstGeom prst="rect">
            <a:avLst/>
          </a:prstGeom>
        </p:spPr>
      </p:pic>
      <p:pic>
        <p:nvPicPr>
          <p:cNvPr id="3074" name="Picture 2" descr="Resultado de imagen para mongo db">
            <a:extLst>
              <a:ext uri="{FF2B5EF4-FFF2-40B4-BE49-F238E27FC236}">
                <a16:creationId xmlns:a16="http://schemas.microsoft.com/office/drawing/2014/main" id="{19F0FEF6-90F0-4D05-AE31-2A6C7E6A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56" y="428625"/>
            <a:ext cx="3571875" cy="192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6359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B1337-0A48-4C9F-A298-484E499F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EB3863-F44D-4C35-86A6-23CA8228A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06E9E6-8B2C-421F-A43C-895990059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623887"/>
            <a:ext cx="114776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A3319-80C1-45C8-BB5F-047FB350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S3 - Simple Storage </a:t>
            </a:r>
            <a:r>
              <a:rPr lang="es-MX" dirty="0" err="1"/>
              <a:t>Service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E8C90-B87F-4C7C-BDD4-25B97B07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270" y="1855303"/>
            <a:ext cx="10429460" cy="3803375"/>
          </a:xfrm>
        </p:spPr>
        <p:txBody>
          <a:bodyPr/>
          <a:lstStyle/>
          <a:p>
            <a:r>
              <a:rPr lang="es-MX" dirty="0"/>
              <a:t>Iniciar sesión en la Consola de administración de AWS y elegir </a:t>
            </a:r>
            <a:r>
              <a:rPr lang="es-MX" dirty="0" err="1"/>
              <a:t>Create</a:t>
            </a:r>
            <a:r>
              <a:rPr lang="es-MX" dirty="0"/>
              <a:t> </a:t>
            </a:r>
            <a:r>
              <a:rPr lang="es-MX" dirty="0" err="1"/>
              <a:t>Bucket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747BF22-2AC2-45DE-AF22-79FB0F88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53" y="2834964"/>
            <a:ext cx="5276411" cy="14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9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BFA21-3B44-495C-B564-F1E15A4D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CMD Windows con mongo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5A9CE2-2764-424B-8BD8-0D51FAA0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Conexión remota desde la nuestro host hacia la instancia en AWS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A63A38-EB0C-4592-9B3E-0A940CBD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2788038"/>
            <a:ext cx="11467340" cy="36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7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FB763-4E76-4F8F-8F8A-C86FADE5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S3 - Simple Storage </a:t>
            </a:r>
            <a:r>
              <a:rPr lang="es-MX" dirty="0" err="1"/>
              <a:t>Service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ED0469-3F00-4814-8A61-D3E964DF0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1550504"/>
            <a:ext cx="11714922" cy="4479235"/>
          </a:xfrm>
        </p:spPr>
        <p:txBody>
          <a:bodyPr/>
          <a:lstStyle/>
          <a:p>
            <a:r>
              <a:rPr lang="es-MX" dirty="0"/>
              <a:t>Indicar nombre al </a:t>
            </a:r>
            <a:r>
              <a:rPr lang="es-MX" dirty="0" err="1"/>
              <a:t>Bucket</a:t>
            </a:r>
            <a:r>
              <a:rPr lang="es-MX" dirty="0"/>
              <a:t>, debe ser único y elegido con prudencia ya que no se puede cambiar el nombre.</a:t>
            </a:r>
          </a:p>
          <a:p>
            <a:endParaRPr lang="es-MX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42DF632-DB5F-4462-B380-BA68F381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40" y="2108184"/>
            <a:ext cx="4554933" cy="39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9427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419</TotalTime>
  <Words>1229</Words>
  <Application>Microsoft Office PowerPoint</Application>
  <PresentationFormat>Panorámica</PresentationFormat>
  <Paragraphs>170</Paragraphs>
  <Slides>80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4" baseType="lpstr">
      <vt:lpstr>Arial</vt:lpstr>
      <vt:lpstr>Century Gothic</vt:lpstr>
      <vt:lpstr>Wingdings</vt:lpstr>
      <vt:lpstr>Galería</vt:lpstr>
      <vt:lpstr>AWS</vt:lpstr>
      <vt:lpstr>CONTENIDO</vt:lpstr>
      <vt:lpstr>¿Que es?</vt:lpstr>
      <vt:lpstr>EC2</vt:lpstr>
      <vt:lpstr>EC2</vt:lpstr>
      <vt:lpstr>S3 - Simple Storage Service</vt:lpstr>
      <vt:lpstr>S3 - Simple Storage Service</vt:lpstr>
      <vt:lpstr>S3 - Simple Storage Service</vt:lpstr>
      <vt:lpstr>S3 - Simple Storage Service</vt:lpstr>
      <vt:lpstr>S3 - Simple Storage Service</vt:lpstr>
      <vt:lpstr>S3 - Simple Storage Service</vt:lpstr>
      <vt:lpstr>AWS Lambda</vt:lpstr>
      <vt:lpstr>¿Qué Son las funciones lambda?</vt:lpstr>
      <vt:lpstr>Características</vt:lpstr>
      <vt:lpstr>Funcionamiento</vt:lpstr>
      <vt:lpstr>Ejemplo</vt:lpstr>
      <vt:lpstr>Limitaciones</vt:lpstr>
      <vt:lpstr>Consola AWS Lambda</vt:lpstr>
      <vt:lpstr>IDE para código</vt:lpstr>
      <vt:lpstr>Casos de uso</vt:lpstr>
      <vt:lpstr>Creación de una instancia en AWS</vt:lpstr>
      <vt:lpstr>¿Cómo usarlo?</vt:lpstr>
      <vt:lpstr>Presentación de PowerPoint</vt:lpstr>
      <vt:lpstr>Presentación de PowerPoint</vt:lpstr>
      <vt:lpstr>Presentación de PowerPoint</vt:lpstr>
      <vt:lpstr>Ve los comandos y link que se estarán usando</vt:lpstr>
      <vt:lpstr>Log in para la cuenta estudiante: </vt:lpstr>
      <vt:lpstr>AWS Account</vt:lpstr>
      <vt:lpstr>Click en AWS Educate Starter Account</vt:lpstr>
      <vt:lpstr>Vocareum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Conexión remota</vt:lpstr>
      <vt:lpstr>Nota: Usuarios defautl</vt:lpstr>
      <vt:lpstr>Conexión Putty con Instancia de AWS</vt:lpstr>
      <vt:lpstr>Convertir llave de AWS .pem a .ppk</vt:lpstr>
      <vt:lpstr>Cargar llave para convertirla</vt:lpstr>
      <vt:lpstr>AWS te dice como conectarse </vt:lpstr>
      <vt:lpstr>Usuario y cargar nuestra nueva llave</vt:lpstr>
      <vt:lpstr>Jalo</vt:lpstr>
      <vt:lpstr>Conexión Git Bash con instancia en AWS</vt:lpstr>
      <vt:lpstr>Instalar Chocolatey</vt:lpstr>
      <vt:lpstr>Usamos Chocolatey para instalar git</vt:lpstr>
      <vt:lpstr>Datos de la instancia</vt:lpstr>
      <vt:lpstr>Ahora si a conectar</vt:lpstr>
      <vt:lpstr>Jalo</vt:lpstr>
      <vt:lpstr>(Opcional) Agregar nueva regla de puertos</vt:lpstr>
      <vt:lpstr>Preparativos</vt:lpstr>
      <vt:lpstr>Docker sobre una instancia en AWS</vt:lpstr>
      <vt:lpstr>Docker</vt:lpstr>
      <vt:lpstr>Un Contenedor (Docker) es:</vt:lpstr>
      <vt:lpstr>Docker Starter</vt:lpstr>
      <vt:lpstr>Resultados de los anteriores comandos</vt:lpstr>
      <vt:lpstr>Calando Docker con comando run y ps</vt:lpstr>
      <vt:lpstr>Ahora ya tienes tu primer Docker corriendo</vt:lpstr>
      <vt:lpstr>Git en tu instancia AWS</vt:lpstr>
      <vt:lpstr>Instalar Git</vt:lpstr>
      <vt:lpstr>Clonar un repositorio en tu instancia</vt:lpstr>
      <vt:lpstr>Cambiar de rama</vt:lpstr>
      <vt:lpstr>Crear Docker para apache con php</vt:lpstr>
      <vt:lpstr>Listo ya tienes tu servidor web en linea</vt:lpstr>
      <vt:lpstr>Ahora a crear el Docker con BD</vt:lpstr>
      <vt:lpstr>Cargar un bd en mysql</vt:lpstr>
      <vt:lpstr>Para que puede se pueda acceder remotamente a la bd</vt:lpstr>
      <vt:lpstr>Conexión php a mysql</vt:lpstr>
      <vt:lpstr>Para arreglar el error se le mete los comandos</vt:lpstr>
      <vt:lpstr>Listo ya tienes lo necesario para hacer un sitio web basico</vt:lpstr>
      <vt:lpstr>Agregar mongo como Docker a AWS</vt:lpstr>
      <vt:lpstr>Presentación de PowerPoint</vt:lpstr>
      <vt:lpstr>En CMD Windows con mongo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Web Service</dc:title>
  <dc:creator>c.almanzaarmenta</dc:creator>
  <cp:lastModifiedBy>Bernardo Quintino Guzmán</cp:lastModifiedBy>
  <cp:revision>35</cp:revision>
  <dcterms:created xsi:type="dcterms:W3CDTF">2019-10-23T03:56:07Z</dcterms:created>
  <dcterms:modified xsi:type="dcterms:W3CDTF">2019-10-24T13:37:22Z</dcterms:modified>
</cp:coreProperties>
</file>